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8" r:id="rId3"/>
    <p:sldId id="280" r:id="rId4"/>
    <p:sldId id="289" r:id="rId5"/>
    <p:sldId id="283" r:id="rId6"/>
    <p:sldId id="275" r:id="rId7"/>
    <p:sldId id="290" r:id="rId8"/>
    <p:sldId id="294" r:id="rId9"/>
    <p:sldId id="295" r:id="rId10"/>
    <p:sldId id="296" r:id="rId11"/>
    <p:sldId id="291" r:id="rId12"/>
    <p:sldId id="292" r:id="rId13"/>
    <p:sldId id="293" r:id="rId14"/>
    <p:sldId id="299" r:id="rId15"/>
    <p:sldId id="286" r:id="rId16"/>
    <p:sldId id="298" r:id="rId17"/>
    <p:sldId id="297" r:id="rId18"/>
    <p:sldId id="287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8" autoAdjust="0"/>
    <p:restoredTop sz="94699"/>
  </p:normalViewPr>
  <p:slideViewPr>
    <p:cSldViewPr snapToGrid="0" snapToObjects="1">
      <p:cViewPr>
        <p:scale>
          <a:sx n="90" d="100"/>
          <a:sy n="90" d="100"/>
        </p:scale>
        <p:origin x="208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060575"/>
            <a:ext cx="9144000" cy="2237291"/>
          </a:xfrm>
          <a:prstGeom prst="rect">
            <a:avLst/>
          </a:prstGeom>
        </p:spPr>
        <p:txBody>
          <a:bodyPr anchor="t" anchorCtr="0"/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4450104"/>
            <a:ext cx="9144000" cy="930244"/>
          </a:xfrm>
        </p:spPr>
        <p:txBody>
          <a:bodyPr/>
          <a:lstStyle>
            <a:lvl1pPr marL="0" indent="0" algn="r">
              <a:buNone/>
              <a:defRPr sz="24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8E7AE-B642-3C4F-BAC7-5432B875E471}"/>
              </a:ext>
            </a:extLst>
          </p:cNvPr>
          <p:cNvSpPr txBox="1">
            <a:spLocks/>
          </p:cNvSpPr>
          <p:nvPr userDrawn="1"/>
        </p:nvSpPr>
        <p:spPr>
          <a:xfrm>
            <a:off x="407988" y="6176684"/>
            <a:ext cx="3403327" cy="410696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london.edu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7A45-310E-7848-A4D5-2A2EFCC9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38600" y="1268413"/>
            <a:ext cx="7316788" cy="4897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0D948-197F-614F-A309-DA32460C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7ED0F-F0DC-EB44-96E7-F558F2DF5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273A7FC-4C2E-634F-8B82-4099E893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D6BFBD-B673-5D4C-8261-A93781D42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266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9A8256-CD9F-3747-B6B0-7475B9649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268413"/>
            <a:ext cx="3629024" cy="4897437"/>
          </a:xfrm>
          <a:solidFill>
            <a:schemeClr val="bg2"/>
          </a:solidFill>
        </p:spPr>
        <p:txBody>
          <a:bodyPr lIns="180000" tIns="180000" rIns="216000" bIns="18000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7A45-310E-7848-A4D5-2A2EFCC9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38600" y="1268413"/>
            <a:ext cx="7316788" cy="4897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0D948-197F-614F-A309-DA32460C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FE1F78-7A0F-794F-AB6C-561EAABA1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38" y="383414"/>
            <a:ext cx="8172000" cy="396000"/>
          </a:xfrm>
          <a:prstGeom prst="rect">
            <a:avLst/>
          </a:prstGeom>
          <a:solidFill>
            <a:schemeClr val="bg1"/>
          </a:solidFill>
        </p:spPr>
        <p:txBody>
          <a:bodyPr lIns="90000" rIns="0"/>
          <a:lstStyle>
            <a:lvl1pPr algn="l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25F5BF-4477-AF4A-9A0B-DF5B5FC09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8172000" cy="289161"/>
          </a:xfrm>
        </p:spPr>
        <p:txBody>
          <a:bodyPr rIns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FB649-2806-6343-A90F-BA06C73F3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92"/>
          <a:stretch/>
        </p:blipFill>
        <p:spPr>
          <a:xfrm>
            <a:off x="9403130" y="181194"/>
            <a:ext cx="19490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4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7A45-310E-7848-A4D5-2A2EFCC9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9A8256-CD9F-3747-B6B0-7475B9649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268414"/>
            <a:ext cx="2743200" cy="4608512"/>
          </a:xfrm>
          <a:solidFill>
            <a:schemeClr val="tx1"/>
          </a:solidFill>
        </p:spPr>
        <p:txBody>
          <a:bodyPr lIns="180000" tIns="180000" rIns="216000" bIns="18000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0D948-197F-614F-A309-DA32460C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4132E2-254F-334C-9E32-5FA47CD6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32D2696-58FB-C841-BA21-92367B8EB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266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760" y="2060575"/>
            <a:ext cx="7557452" cy="1992951"/>
          </a:xfrm>
        </p:spPr>
        <p:txBody>
          <a:bodyPr>
            <a:norm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4759" y="4437063"/>
            <a:ext cx="7557453" cy="73818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177AF0E-3FBF-3C49-AEA0-AE8DC8E194B9}"/>
              </a:ext>
            </a:extLst>
          </p:cNvPr>
          <p:cNvSpPr txBox="1">
            <a:spLocks/>
          </p:cNvSpPr>
          <p:nvPr userDrawn="1"/>
        </p:nvSpPr>
        <p:spPr>
          <a:xfrm>
            <a:off x="407988" y="6176684"/>
            <a:ext cx="3403327" cy="410696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london.edu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4069-3119-6B4C-821D-3C2018FE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1E6C-A841-2148-AC26-FF7B5B68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2DE192-AF76-A84C-982C-D8F94115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81F134-00E6-BF4B-BE6F-46F8D4DF2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12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4069-3119-6B4C-821D-3C2018FE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1E6C-A841-2148-AC26-FF7B5B68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946596-E589-F841-B981-52B936119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268413"/>
            <a:ext cx="10944225" cy="4897437"/>
          </a:xfrm>
        </p:spPr>
        <p:txBody>
          <a:bodyPr lIns="0" tIns="72000" rIns="0" bIns="72000" numCol="1" spcCol="36000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DE5C75-2CE1-6E4F-90A0-4170955C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CD8E9BA-D352-3143-85E4-AB805A2C28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62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itle and bullet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4069-3119-6B4C-821D-3C2018FE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1E6C-A841-2148-AC26-FF7B5B68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0295C9-1AD1-324E-B5FE-BDEC825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38" y="383414"/>
            <a:ext cx="8172000" cy="396000"/>
          </a:xfrm>
          <a:prstGeom prst="rect">
            <a:avLst/>
          </a:prstGeom>
          <a:solidFill>
            <a:schemeClr val="bg1"/>
          </a:solidFill>
        </p:spPr>
        <p:txBody>
          <a:bodyPr lIns="90000" rIns="0"/>
          <a:lstStyle>
            <a:lvl1pPr algn="l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008BAE-FDB4-1041-9A3F-DD7CF1248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8172000" cy="289161"/>
          </a:xfrm>
        </p:spPr>
        <p:txBody>
          <a:bodyPr rIns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3E711A2-8079-A94C-A4C6-85D38180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268413"/>
            <a:ext cx="10944225" cy="4897437"/>
          </a:xfrm>
        </p:spPr>
        <p:txBody>
          <a:bodyPr lIns="0" tIns="72000" rIns="0" bIns="72000" numCol="1" spcCol="360000">
            <a:normAutofit/>
          </a:bodyPr>
          <a:lstStyle>
            <a:lvl1pPr marL="285750" indent="-285750">
              <a:buFont typeface="Courier New" panose="02070309020205020404" pitchFamily="49" charset="0"/>
              <a:buChar char="o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B005CF-49A1-C342-AE62-C4C0ABA12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92"/>
          <a:stretch/>
        </p:blipFill>
        <p:spPr>
          <a:xfrm>
            <a:off x="9403130" y="181194"/>
            <a:ext cx="19490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1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B81F-8947-7943-9391-E3BF0FB54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68413"/>
            <a:ext cx="10945812" cy="4897437"/>
          </a:xfrm>
        </p:spPr>
        <p:txBody>
          <a:bodyPr lIns="0" tIns="72000" rIns="0" bIns="72000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n-lt"/>
              </a:defRPr>
            </a:lvl3pPr>
            <a:lvl4pPr marL="1371600" indent="0">
              <a:buNone/>
              <a:defRPr sz="1200">
                <a:latin typeface="+mn-lt"/>
              </a:defRPr>
            </a:lvl4pPr>
            <a:lvl5pPr marL="1828800" indent="0">
              <a:buNone/>
              <a:defRPr sz="1200">
                <a:latin typeface="+mn-lt"/>
              </a:defRPr>
            </a:lvl5pPr>
            <a:lvl6pPr marL="2286000" indent="0">
              <a:buNone/>
              <a:defRPr sz="1200">
                <a:latin typeface="+mn-lt"/>
              </a:defRPr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F1863-FE2B-3847-B8BE-AA19C95F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3786-EC82-D244-8EA4-4E433357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A5930E-8D75-AA4A-B6D8-DE63A7CF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00D5514-CA9E-CA4D-9B5E-C5C6E1ACF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0E96-188B-0C4B-87FF-DACD05760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1268413"/>
            <a:ext cx="5400000" cy="48974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E236E-06BC-E04B-ADA3-688469673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8263" y="1268413"/>
            <a:ext cx="5400000" cy="48974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147C2-C695-A744-8D7E-823C9A35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78481-ED1B-5843-934B-5B18805D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3775E9-5C01-1742-9953-68C840F1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3E2888-93BF-CD42-A0DA-0DFFDEA5B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4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B7143-21D9-DD48-BA3E-1227E17F9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267199"/>
            <a:ext cx="5400000" cy="793375"/>
          </a:xfrm>
        </p:spPr>
        <p:txBody>
          <a:bodyPr anchor="t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17054-5FCF-D840-90F8-57B10759E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2060575"/>
            <a:ext cx="5400000" cy="41052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20495-9155-A445-81A0-0750077E8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2213" y="1268413"/>
            <a:ext cx="5400000" cy="792161"/>
          </a:xfrm>
        </p:spPr>
        <p:txBody>
          <a:bodyPr anchor="t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9709A-9ADC-404E-AA36-BCB5A2FF6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2213" y="2060575"/>
            <a:ext cx="5400000" cy="41052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A263B-CB05-2941-B069-FCD1CBB1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DB269-3B65-174D-8508-02038C9F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B439C4-AE46-EA48-962B-C69136F4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228E1B-6D10-504C-BE9E-D808137DE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18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7A45-310E-7848-A4D5-2A2EFCC96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53000" y="1268413"/>
            <a:ext cx="6402388" cy="45926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5737C-DB26-4D4E-BBC7-6B49B8234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268413"/>
            <a:ext cx="4364037" cy="46005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D52B-3DCD-EF40-A4E3-CA1E501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0D948-197F-614F-A309-DA32460C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B86D5F-59B1-B04A-AD5E-C774658F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213" y="383414"/>
            <a:ext cx="8172000" cy="396000"/>
          </a:xfrm>
          <a:prstGeom prst="rect">
            <a:avLst/>
          </a:prstGeom>
        </p:spPr>
        <p:txBody>
          <a:bodyPr lIns="90000" rIns="0"/>
          <a:lstStyle>
            <a:lvl1pPr algn="r">
              <a:defRPr sz="2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26C25D-0963-C64B-A09E-D610F71F2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263" y="788272"/>
            <a:ext cx="8172000" cy="289161"/>
          </a:xfrm>
        </p:spPr>
        <p:txBody>
          <a:bodyPr rIns="0">
            <a:noAutofit/>
          </a:bodyPr>
          <a:lstStyle>
            <a:lvl1pPr marL="0" indent="0" algn="r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33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268413"/>
            <a:ext cx="10945812" cy="489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97C5F-8193-8D42-A34F-7C7632EC5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7150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88F4-BEC4-CF45-AFAB-4DF608226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5800" y="6303993"/>
            <a:ext cx="468000" cy="32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fld id="{5BB898F2-C1A7-3248-94F8-7C3EE53467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07988" y="6176684"/>
            <a:ext cx="3403327" cy="410696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london.edu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66" r:id="rId4"/>
    <p:sldLayoutId id="2147483667" r:id="rId5"/>
    <p:sldLayoutId id="2147483650" r:id="rId6"/>
    <p:sldLayoutId id="2147483652" r:id="rId7"/>
    <p:sldLayoutId id="2147483653" r:id="rId8"/>
    <p:sldLayoutId id="2147483657" r:id="rId9"/>
    <p:sldLayoutId id="2147483663" r:id="rId10"/>
    <p:sldLayoutId id="2147483664" r:id="rId11"/>
    <p:sldLayoutId id="214748366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51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2795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7" orient="horz" pos="1298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799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1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87DD-1299-154C-937C-2D57F3737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br>
              <a:rPr lang="en-US" altLang="zh-CN" dirty="0"/>
            </a:br>
            <a:r>
              <a:rPr lang="en-US" altLang="zh-CN" sz="2000" i="1" dirty="0"/>
              <a:t>based on Ask A Manager Dataset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2CBE6-1B72-6846-AC47-BE55EA506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857297"/>
            <a:ext cx="9144000" cy="1523051"/>
          </a:xfrm>
        </p:spPr>
        <p:txBody>
          <a:bodyPr>
            <a:normAutofit/>
          </a:bodyPr>
          <a:lstStyle/>
          <a:p>
            <a:r>
              <a:rPr lang="en-US" altLang="zh-CN" dirty="0"/>
              <a:t>AM-01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Sept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5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</a:t>
            </a:r>
            <a:r>
              <a:rPr lang="en-GB" dirty="0"/>
              <a:t>e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GB" dirty="0"/>
              <a:t>want to see if there is a difference in the salary gap between man and woman for different education level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gender gap is also prevalent within the respondents who have higher education levels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pay gap between genders is highest at the high school level and gradually lowers until the professional degree level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This shows that as education levels increase, the salary gap gets lower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GB" dirty="0"/>
              <a:t>There is however an exception with the gender pay gap spiking with PhDs</a:t>
            </a: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dirty="0"/>
              <a:t>Bar chart for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woman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level,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sex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F849781-8CCD-8741-8297-2751779D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1" y="2101794"/>
            <a:ext cx="5653678" cy="32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Box</a:t>
            </a:r>
            <a:r>
              <a:rPr lang="en-US" dirty="0"/>
              <a:t> plot for salary and </a:t>
            </a:r>
            <a:r>
              <a:rPr lang="en-US" altLang="zh-CN" dirty="0"/>
              <a:t>race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35514-F1B5-0D48-AC21-438475EE079E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ouse_Arrow">
            <a:extLst>
              <a:ext uri="{FF2B5EF4-FFF2-40B4-BE49-F238E27FC236}">
                <a16:creationId xmlns:a16="http://schemas.microsoft.com/office/drawing/2014/main" id="{3557308A-E8E7-D44D-9A0F-6D67323B52AA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BED8BEBC-2394-EA45-B9CF-F3988DAF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17" y="2161073"/>
            <a:ext cx="5529047" cy="3406146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4883584-B5FC-634C-B22F-AC26C7729A3C}"/>
              </a:ext>
            </a:extLst>
          </p:cNvPr>
          <p:cNvSpPr txBox="1">
            <a:spLocks/>
          </p:cNvSpPr>
          <p:nvPr/>
        </p:nvSpPr>
        <p:spPr>
          <a:xfrm>
            <a:off x="7239000" y="1268413"/>
            <a:ext cx="4114800" cy="489743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180000" rIns="216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GB" dirty="0"/>
              <a:t>want to see if there is a difference in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races</a:t>
            </a:r>
            <a:endParaRPr lang="en-GB" altLang="zh-CN" dirty="0"/>
          </a:p>
          <a:p>
            <a:pPr marL="285750" indent="-285750">
              <a:buFont typeface="Wingdings" pitchFamily="2" charset="2"/>
              <a:buChar char="Ø"/>
            </a:pPr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1E61"/>
                </a:solidFill>
              </a:rPr>
              <a:t>Asians have the higher salaries in comparison to Black and African American and White sample respondents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1E61"/>
                </a:solidFill>
              </a:rPr>
              <a:t>The medium salary for Black and AA respondents is higher than that of White respondents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001E61"/>
                </a:solidFill>
              </a:rPr>
              <a:t>Since most respondents were white, the larger sample size is less prone to skewness due to outliers when comparing it to the other two races portrayed in the plot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1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We want to know how the age group affects the salary in the male and female employees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Between 18-24, the prime years where employees start their careers, the pay of males and female is similar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As the average age increases, the gap between differences in salaries between male and female widens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median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38F12BE-612A-427A-BDE3-9E1A927F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951765"/>
            <a:ext cx="5329237" cy="33301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8A9E7B-B89B-8D4C-98F1-9934A0CC3A63}"/>
              </a:ext>
            </a:extLst>
          </p:cNvPr>
          <p:cNvSpPr/>
          <p:nvPr/>
        </p:nvSpPr>
        <p:spPr>
          <a:xfrm>
            <a:off x="848138" y="5336387"/>
            <a:ext cx="5502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200" dirty="0">
                <a:solidFill>
                  <a:schemeClr val="accent6">
                    <a:lumMod val="10000"/>
                  </a:schemeClr>
                </a:solidFill>
              </a:rPr>
              <a:t>Height of the bars represent the median salary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200" dirty="0">
                <a:solidFill>
                  <a:schemeClr val="accent6">
                    <a:lumMod val="10000"/>
                  </a:schemeClr>
                </a:solidFill>
              </a:rPr>
              <a:t>Points represent the mean salary for each gender within each age group</a:t>
            </a:r>
          </a:p>
        </p:txBody>
      </p:sp>
    </p:spTree>
    <p:extLst>
      <p:ext uri="{BB962C8B-B14F-4D97-AF65-F5344CB8AC3E}">
        <p14:creationId xmlns:p14="http://schemas.microsoft.com/office/powerpoint/2010/main" val="144106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Here we use a visualization of the US states to get a better idea of the states with the highest average salaries. </a:t>
            </a:r>
            <a:endParaRPr lang="en-US" altLang="zh-CN" b="1" i="1" u="sng" dirty="0"/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As we can see California, Washington and New York all had very high average salaries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possibly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paid</a:t>
            </a:r>
            <a:r>
              <a:rPr lang="zh-CN" altLang="en-US" dirty="0"/>
              <a:t> </a:t>
            </a:r>
            <a:r>
              <a:rPr lang="en-US" altLang="zh-CN" dirty="0"/>
              <a:t>industries,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Individuals wanting to earn higher salaries may benefit from moving to these states.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Geography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869217"/>
            <a:ext cx="5848215" cy="364071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B15DF0-F9E7-F447-A21B-AF47916B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t="5843"/>
          <a:stretch/>
        </p:blipFill>
        <p:spPr bwMode="auto">
          <a:xfrm>
            <a:off x="634265" y="2052036"/>
            <a:ext cx="5461735" cy="32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3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altLang="zh-CN" b="1" i="1" u="sng" dirty="0"/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greater the amount of experience the greater salary difference between those who switch and those who don’t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percentage increase in salary with increasing professional experience is proportional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outliers for the data were predominantly those who switched industry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median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switching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r>
              <a:rPr lang="zh-CN" altLang="en-US" dirty="0"/>
              <a:t>  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869217"/>
            <a:ext cx="5848215" cy="364071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D9E56F7-889A-8542-A116-01307143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531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B2D30-1DA7-4A43-9507-E3C2EDE6BF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6C225-1940-2346-BA5A-192226BF6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&gt;&gt;&gt;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4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2AF540-8CE5-8143-A484-3773CEA5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88" y="4795885"/>
            <a:ext cx="4058344" cy="1304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959FF6-AA8B-404C-A95A-4259D3C4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4" y="2300588"/>
            <a:ext cx="3855518" cy="131237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</a:t>
            </a:r>
            <a:r>
              <a:rPr lang="en-GB" dirty="0"/>
              <a:t>e want to explore if there is a difference in the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en-GB" dirty="0"/>
              <a:t> for male group and the female group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college-or-above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master’s-or-above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endParaRPr lang="en-GB" dirty="0"/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Female</a:t>
            </a:r>
            <a:r>
              <a:rPr lang="zh-CN" altLang="en-US" dirty="0"/>
              <a:t> </a:t>
            </a:r>
            <a:r>
              <a:rPr lang="en-GB" dirty="0"/>
              <a:t>has a higher college-entry rate vs. the male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GB" dirty="0"/>
              <a:t>the proportion of acquiring higher education degree (Master’s-or-above) is higher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This somehow explains the fact that there are more outliers in male sample with extremely high income level</a:t>
            </a: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altLang="zh-CN" dirty="0" err="1"/>
              <a:t>Prop.test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college-or-above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female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ouse_Arrow">
            <a:extLst>
              <a:ext uri="{FF2B5EF4-FFF2-40B4-BE49-F238E27FC236}">
                <a16:creationId xmlns:a16="http://schemas.microsoft.com/office/drawing/2014/main" id="{3F748A79-DE77-3D49-8423-E71676331221}"/>
              </a:ext>
            </a:extLst>
          </p:cNvPr>
          <p:cNvSpPr/>
          <p:nvPr/>
        </p:nvSpPr>
        <p:spPr>
          <a:xfrm rot="5400000">
            <a:off x="3217350" y="4119909"/>
            <a:ext cx="171450" cy="1221902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046B2-A6F4-3349-81C0-764F13EB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68893"/>
            <a:ext cx="2385195" cy="8653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620FD0-AE76-8648-9561-F86C6DAAD0B8}"/>
              </a:ext>
            </a:extLst>
          </p:cNvPr>
          <p:cNvSpPr/>
          <p:nvPr/>
        </p:nvSpPr>
        <p:spPr>
          <a:xfrm>
            <a:off x="3426960" y="3802184"/>
            <a:ext cx="275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prop.test</a:t>
            </a:r>
            <a:r>
              <a:rPr lang="en-GB" sz="1200" dirty="0"/>
              <a:t>(x = c(</a:t>
            </a:r>
            <a:r>
              <a:rPr lang="en-US" altLang="zh-CN" sz="1200" dirty="0">
                <a:solidFill>
                  <a:srgbClr val="009999"/>
                </a:solidFill>
              </a:rPr>
              <a:t>1654,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8922</a:t>
            </a:r>
            <a:r>
              <a:rPr lang="en-GB" sz="1200" dirty="0"/>
              <a:t>), n = c(</a:t>
            </a:r>
            <a:r>
              <a:rPr lang="en-US" altLang="zh-CN" sz="1200" dirty="0">
                <a:solidFill>
                  <a:srgbClr val="009999"/>
                </a:solidFill>
              </a:rPr>
              <a:t>1654+3063,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8922+11260</a:t>
            </a:r>
            <a:r>
              <a:rPr lang="en-GB" sz="1200" dirty="0"/>
              <a:t>), alternative = 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 err="1">
                <a:solidFill>
                  <a:srgbClr val="DD1144"/>
                </a:solidFill>
              </a:rPr>
              <a:t>two.sided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/>
              <a:t>)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CF97E-A27C-F94A-9269-316502C260AE}"/>
              </a:ext>
            </a:extLst>
          </p:cNvPr>
          <p:cNvSpPr/>
          <p:nvPr/>
        </p:nvSpPr>
        <p:spPr>
          <a:xfrm>
            <a:off x="3426960" y="1578407"/>
            <a:ext cx="275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prop.test</a:t>
            </a:r>
            <a:r>
              <a:rPr lang="en-GB" sz="1200" dirty="0"/>
              <a:t>(x = c(</a:t>
            </a:r>
            <a:r>
              <a:rPr lang="en-US" altLang="zh-CN" sz="1200" dirty="0">
                <a:solidFill>
                  <a:srgbClr val="009999"/>
                </a:solidFill>
              </a:rPr>
              <a:t>4030</a:t>
            </a:r>
            <a:r>
              <a:rPr lang="zh-CN" altLang="en-US" sz="1200" dirty="0">
                <a:solidFill>
                  <a:srgbClr val="009999"/>
                </a:solidFill>
              </a:rPr>
              <a:t>，</a:t>
            </a:r>
            <a:r>
              <a:rPr lang="en-US" altLang="zh-CN" sz="1200" dirty="0">
                <a:solidFill>
                  <a:srgbClr val="009999"/>
                </a:solidFill>
              </a:rPr>
              <a:t>18584</a:t>
            </a:r>
            <a:r>
              <a:rPr lang="en-GB" sz="1200" dirty="0"/>
              <a:t>), n = c(</a:t>
            </a:r>
            <a:r>
              <a:rPr lang="en-US" altLang="zh-CN" sz="1200" dirty="0">
                <a:solidFill>
                  <a:srgbClr val="009999"/>
                </a:solidFill>
              </a:rPr>
              <a:t>4030+687,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18584+1598</a:t>
            </a:r>
            <a:r>
              <a:rPr lang="en-GB" sz="1200" dirty="0"/>
              <a:t>), alternative = 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 err="1">
                <a:solidFill>
                  <a:srgbClr val="DD1144"/>
                </a:solidFill>
              </a:rPr>
              <a:t>two.sided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/>
              <a:t>)</a:t>
            </a:r>
            <a:endParaRPr lang="en-US" sz="1200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CD2A2519-0A51-BA40-94C5-963DD8939E2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77576" y="2982718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8597066-0AE4-1B45-B842-127F2D753B4A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577576" y="1371481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D310335A-4C25-9249-95E2-596667FF70FB}"/>
              </a:ext>
            </a:extLst>
          </p:cNvPr>
          <p:cNvSpPr>
            <a:spLocks/>
          </p:cNvSpPr>
          <p:nvPr/>
        </p:nvSpPr>
        <p:spPr bwMode="auto">
          <a:xfrm>
            <a:off x="5852013" y="2964023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D87218C0-FA5B-FB47-B8AF-36411047B46B}"/>
              </a:ext>
            </a:extLst>
          </p:cNvPr>
          <p:cNvSpPr>
            <a:spLocks/>
          </p:cNvSpPr>
          <p:nvPr/>
        </p:nvSpPr>
        <p:spPr bwMode="auto">
          <a:xfrm flipV="1">
            <a:off x="5852013" y="1306190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F2A8F3A1-05C1-A243-9000-EEAA91569BF2}"/>
              </a:ext>
            </a:extLst>
          </p:cNvPr>
          <p:cNvSpPr>
            <a:spLocks/>
          </p:cNvSpPr>
          <p:nvPr/>
        </p:nvSpPr>
        <p:spPr bwMode="auto">
          <a:xfrm flipH="1">
            <a:off x="577576" y="5507525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26525E-F29D-AA49-B56D-7DDE746525CE}"/>
              </a:ext>
            </a:extLst>
          </p:cNvPr>
          <p:cNvSpPr>
            <a:spLocks/>
          </p:cNvSpPr>
          <p:nvPr/>
        </p:nvSpPr>
        <p:spPr bwMode="auto">
          <a:xfrm flipH="1" flipV="1">
            <a:off x="577576" y="3573794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D214AC5F-8E9A-0243-8273-160B579B9366}"/>
              </a:ext>
            </a:extLst>
          </p:cNvPr>
          <p:cNvSpPr>
            <a:spLocks/>
          </p:cNvSpPr>
          <p:nvPr/>
        </p:nvSpPr>
        <p:spPr bwMode="auto">
          <a:xfrm>
            <a:off x="5852013" y="5496751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zh-CN" sz="923" dirty="0"/>
              <a:t>Z</a:t>
            </a:r>
            <a:endParaRPr lang="en-GB" sz="923" dirty="0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3CE873DD-96AB-8C4A-A9DB-9A7078552A0D}"/>
              </a:ext>
            </a:extLst>
          </p:cNvPr>
          <p:cNvSpPr>
            <a:spLocks/>
          </p:cNvSpPr>
          <p:nvPr/>
        </p:nvSpPr>
        <p:spPr bwMode="auto">
          <a:xfrm flipV="1">
            <a:off x="5852013" y="3508503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34664-3787-2346-8000-9A822B7E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92093"/>
            <a:ext cx="2385195" cy="9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14BE3A3-8CBE-844A-9227-0422F1BF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80" y="4791288"/>
            <a:ext cx="3965476" cy="12466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C1E9CC-3A09-C64B-8535-0E8587D0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66" y="2336499"/>
            <a:ext cx="4152591" cy="133169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</a:t>
            </a:r>
            <a:r>
              <a:rPr lang="en-GB" dirty="0"/>
              <a:t>e want to explore if there is a difference in the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en-GB" dirty="0"/>
              <a:t> for </a:t>
            </a: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non-white</a:t>
            </a:r>
            <a:r>
              <a:rPr lang="zh-CN" altLang="en-US" dirty="0"/>
              <a:t> </a:t>
            </a:r>
            <a:r>
              <a:rPr lang="en-GB" dirty="0"/>
              <a:t>group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college-or-above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master’s-or-above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endParaRPr lang="en-GB" dirty="0"/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isn’t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college-entry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non-white</a:t>
            </a: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GB" dirty="0"/>
              <a:t>the proportion of acquiring higher education degree (Master’s-or-above) is higher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races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altLang="zh-CN" dirty="0" err="1"/>
              <a:t>Prop.test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college-or-above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non-white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ouse_Arrow">
            <a:extLst>
              <a:ext uri="{FF2B5EF4-FFF2-40B4-BE49-F238E27FC236}">
                <a16:creationId xmlns:a16="http://schemas.microsoft.com/office/drawing/2014/main" id="{3F748A79-DE77-3D49-8423-E71676331221}"/>
              </a:ext>
            </a:extLst>
          </p:cNvPr>
          <p:cNvSpPr/>
          <p:nvPr/>
        </p:nvSpPr>
        <p:spPr>
          <a:xfrm rot="5400000">
            <a:off x="3217350" y="4119909"/>
            <a:ext cx="171450" cy="1221902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620FD0-AE76-8648-9561-F86C6DAAD0B8}"/>
              </a:ext>
            </a:extLst>
          </p:cNvPr>
          <p:cNvSpPr/>
          <p:nvPr/>
        </p:nvSpPr>
        <p:spPr>
          <a:xfrm>
            <a:off x="3426960" y="3802184"/>
            <a:ext cx="275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prop.test</a:t>
            </a:r>
            <a:r>
              <a:rPr lang="en-GB" sz="1200" dirty="0"/>
              <a:t>(x = c(</a:t>
            </a:r>
            <a:r>
              <a:rPr lang="en-US" altLang="zh-CN" sz="1200" dirty="0">
                <a:solidFill>
                  <a:srgbClr val="009999"/>
                </a:solidFill>
              </a:rPr>
              <a:t>1513,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9063</a:t>
            </a:r>
            <a:r>
              <a:rPr lang="en-GB" sz="1200" dirty="0"/>
              <a:t>), n = c(</a:t>
            </a:r>
            <a:r>
              <a:rPr lang="en-US" altLang="zh-CN" sz="1200" dirty="0">
                <a:solidFill>
                  <a:srgbClr val="009999"/>
                </a:solidFill>
              </a:rPr>
              <a:t>1513+2347,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9063+11976</a:t>
            </a:r>
            <a:r>
              <a:rPr lang="en-GB" sz="1200" dirty="0"/>
              <a:t>), alternative = 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 err="1">
                <a:solidFill>
                  <a:srgbClr val="DD1144"/>
                </a:solidFill>
              </a:rPr>
              <a:t>two.sided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/>
              <a:t>)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CF97E-A27C-F94A-9269-316502C260AE}"/>
              </a:ext>
            </a:extLst>
          </p:cNvPr>
          <p:cNvSpPr/>
          <p:nvPr/>
        </p:nvSpPr>
        <p:spPr>
          <a:xfrm>
            <a:off x="3426960" y="1578407"/>
            <a:ext cx="275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prop.test</a:t>
            </a:r>
            <a:r>
              <a:rPr lang="en-GB" sz="1200" dirty="0"/>
              <a:t>(x = c(</a:t>
            </a:r>
            <a:r>
              <a:rPr lang="en-US" altLang="zh-CN" sz="1200" dirty="0">
                <a:solidFill>
                  <a:srgbClr val="009999"/>
                </a:solidFill>
              </a:rPr>
              <a:t>3510,19104</a:t>
            </a:r>
            <a:r>
              <a:rPr lang="en-GB" sz="1200" dirty="0"/>
              <a:t>), n = c(</a:t>
            </a:r>
            <a:r>
              <a:rPr lang="en-US" altLang="zh-CN" sz="1200" dirty="0">
                <a:solidFill>
                  <a:srgbClr val="009999"/>
                </a:solidFill>
              </a:rPr>
              <a:t>3510+350,</a:t>
            </a:r>
            <a:r>
              <a:rPr lang="zh-CN" altLang="en-US" sz="1200" dirty="0">
                <a:solidFill>
                  <a:srgbClr val="009999"/>
                </a:solidFill>
              </a:rPr>
              <a:t> </a:t>
            </a:r>
            <a:r>
              <a:rPr lang="en-US" altLang="zh-CN" sz="1200" dirty="0">
                <a:solidFill>
                  <a:srgbClr val="009999"/>
                </a:solidFill>
              </a:rPr>
              <a:t>19104+1935</a:t>
            </a:r>
            <a:r>
              <a:rPr lang="en-GB" sz="1200" dirty="0"/>
              <a:t>), alternative = 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 err="1">
                <a:solidFill>
                  <a:srgbClr val="DD1144"/>
                </a:solidFill>
              </a:rPr>
              <a:t>two.sided</a:t>
            </a:r>
            <a:r>
              <a:rPr lang="en-GB" sz="1200" dirty="0">
                <a:solidFill>
                  <a:srgbClr val="DD1144"/>
                </a:solidFill>
              </a:rPr>
              <a:t>"</a:t>
            </a:r>
            <a:r>
              <a:rPr lang="en-GB" sz="1200" dirty="0"/>
              <a:t>)</a:t>
            </a:r>
            <a:endParaRPr lang="en-US" sz="1200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CD2A2519-0A51-BA40-94C5-963DD8939E2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77576" y="2982718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8597066-0AE4-1B45-B842-127F2D753B4A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577576" y="1371481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D310335A-4C25-9249-95E2-596667FF70FB}"/>
              </a:ext>
            </a:extLst>
          </p:cNvPr>
          <p:cNvSpPr>
            <a:spLocks/>
          </p:cNvSpPr>
          <p:nvPr/>
        </p:nvSpPr>
        <p:spPr bwMode="auto">
          <a:xfrm>
            <a:off x="5852013" y="2964023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D87218C0-FA5B-FB47-B8AF-36411047B46B}"/>
              </a:ext>
            </a:extLst>
          </p:cNvPr>
          <p:cNvSpPr>
            <a:spLocks/>
          </p:cNvSpPr>
          <p:nvPr/>
        </p:nvSpPr>
        <p:spPr bwMode="auto">
          <a:xfrm flipV="1">
            <a:off x="5852013" y="1306190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F2A8F3A1-05C1-A243-9000-EEAA91569BF2}"/>
              </a:ext>
            </a:extLst>
          </p:cNvPr>
          <p:cNvSpPr>
            <a:spLocks/>
          </p:cNvSpPr>
          <p:nvPr/>
        </p:nvSpPr>
        <p:spPr bwMode="auto">
          <a:xfrm flipH="1">
            <a:off x="577576" y="5507525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26525E-F29D-AA49-B56D-7DDE746525CE}"/>
              </a:ext>
            </a:extLst>
          </p:cNvPr>
          <p:cNvSpPr>
            <a:spLocks/>
          </p:cNvSpPr>
          <p:nvPr/>
        </p:nvSpPr>
        <p:spPr bwMode="auto">
          <a:xfrm flipH="1" flipV="1">
            <a:off x="577576" y="3573794"/>
            <a:ext cx="413782" cy="446282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D214AC5F-8E9A-0243-8273-160B579B9366}"/>
              </a:ext>
            </a:extLst>
          </p:cNvPr>
          <p:cNvSpPr>
            <a:spLocks/>
          </p:cNvSpPr>
          <p:nvPr/>
        </p:nvSpPr>
        <p:spPr bwMode="auto">
          <a:xfrm>
            <a:off x="5852013" y="5496751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zh-CN" sz="923" dirty="0"/>
              <a:t>Z</a:t>
            </a:r>
            <a:endParaRPr lang="en-GB" sz="923" dirty="0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3CE873DD-96AB-8C4A-A9DB-9A7078552A0D}"/>
              </a:ext>
            </a:extLst>
          </p:cNvPr>
          <p:cNvSpPr>
            <a:spLocks/>
          </p:cNvSpPr>
          <p:nvPr/>
        </p:nvSpPr>
        <p:spPr bwMode="auto">
          <a:xfrm flipV="1">
            <a:off x="5852013" y="3508503"/>
            <a:ext cx="413782" cy="457056"/>
          </a:xfrm>
          <a:custGeom>
            <a:avLst/>
            <a:gdLst>
              <a:gd name="T0" fmla="*/ 191 w 232"/>
              <a:gd name="T1" fmla="*/ 0 h 219"/>
              <a:gd name="T2" fmla="*/ 191 w 232"/>
              <a:gd name="T3" fmla="*/ 180 h 219"/>
              <a:gd name="T4" fmla="*/ 0 w 232"/>
              <a:gd name="T5" fmla="*/ 180 h 219"/>
              <a:gd name="T6" fmla="*/ 0 w 232"/>
              <a:gd name="T7" fmla="*/ 219 h 219"/>
              <a:gd name="T8" fmla="*/ 232 w 232"/>
              <a:gd name="T9" fmla="*/ 219 h 219"/>
              <a:gd name="T10" fmla="*/ 232 w 232"/>
              <a:gd name="T11" fmla="*/ 0 h 219"/>
              <a:gd name="T12" fmla="*/ 191 w 232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219">
                <a:moveTo>
                  <a:pt x="191" y="0"/>
                </a:moveTo>
                <a:lnTo>
                  <a:pt x="191" y="180"/>
                </a:lnTo>
                <a:lnTo>
                  <a:pt x="0" y="180"/>
                </a:lnTo>
                <a:lnTo>
                  <a:pt x="0" y="219"/>
                </a:lnTo>
                <a:lnTo>
                  <a:pt x="232" y="219"/>
                </a:lnTo>
                <a:lnTo>
                  <a:pt x="232" y="0"/>
                </a:lnTo>
                <a:lnTo>
                  <a:pt x="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sz="923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340990-CC61-684A-AD29-F5BEB75FF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0" y="1469501"/>
            <a:ext cx="2524874" cy="9001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26211DC-F925-5C42-B43D-80E56315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0" y="3668193"/>
            <a:ext cx="2524874" cy="9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F2ED2-709A-E645-B4E2-1BAF989BF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A40C-DA01-F847-B38C-359C3AAFFD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&gt;&gt;&gt;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29E10E-8D15-BE4D-86D1-CEE2A7DF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F73B3-D32D-EE4E-8014-A0321FF0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Placeholder 9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B37BEA0-FC40-D14B-BFC9-85C8EC268F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065" b="22001"/>
          <a:stretch/>
        </p:blipFill>
        <p:spPr>
          <a:xfrm>
            <a:off x="3616430" y="985837"/>
            <a:ext cx="7738958" cy="5180013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562978-C81D-AF4E-94B9-9D5706011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3914775"/>
            <a:ext cx="4292600" cy="177482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672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Executive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Gender and Salary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GB" sz="1600" dirty="0"/>
              <a:t>Overall there is a statistically significant salary gap between men and woman in the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T</a:t>
            </a:r>
            <a:r>
              <a:rPr lang="en-GB" altLang="zh-CN" sz="1600" dirty="0"/>
              <a:t>here are some key differences in the gender salary gap in different industries</a:t>
            </a:r>
            <a:r>
              <a:rPr lang="zh-CN" altLang="en-US" sz="1600" dirty="0"/>
              <a:t> </a:t>
            </a:r>
            <a:r>
              <a:rPr lang="en-US" altLang="zh-CN" sz="1600" dirty="0"/>
              <a:t>(Law</a:t>
            </a:r>
            <a:r>
              <a:rPr lang="zh-CN" altLang="en-US" sz="1600" dirty="0"/>
              <a:t> </a:t>
            </a:r>
            <a:r>
              <a:rPr lang="en-US" altLang="zh-CN" sz="1600" dirty="0"/>
              <a:t>vs.</a:t>
            </a:r>
            <a:r>
              <a:rPr lang="zh-CN" altLang="en-US" sz="1600" dirty="0"/>
              <a:t> </a:t>
            </a:r>
            <a:r>
              <a:rPr lang="en-US" altLang="zh-CN" sz="1600" dirty="0"/>
              <a:t>Art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Design)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F</a:t>
            </a:r>
            <a:r>
              <a:rPr lang="en-GB" sz="1600" dirty="0"/>
              <a:t>or both men and women Law is the industry with the highest salary levels</a:t>
            </a:r>
          </a:p>
          <a:p>
            <a:r>
              <a:rPr lang="en-GB" b="1" dirty="0"/>
              <a:t>Gender and </a:t>
            </a:r>
            <a:r>
              <a:rPr lang="en-US" altLang="zh-CN" b="1" dirty="0"/>
              <a:t>Industry</a:t>
            </a:r>
            <a:endParaRPr lang="en-GB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GB" sz="1600" dirty="0"/>
              <a:t>The industry that had the highest p</a:t>
            </a:r>
            <a:r>
              <a:rPr lang="en-US" altLang="zh-CN" sz="1600" dirty="0"/>
              <a:t>r</a:t>
            </a:r>
            <a:r>
              <a:rPr lang="en-GB" sz="1600" dirty="0" err="1"/>
              <a:t>oportion</a:t>
            </a:r>
            <a:r>
              <a:rPr lang="en-GB" sz="1600" dirty="0"/>
              <a:t> of man were Computing and Tech</a:t>
            </a:r>
            <a:r>
              <a:rPr lang="en-US" altLang="zh-CN" sz="1600" dirty="0"/>
              <a:t>…</a:t>
            </a:r>
            <a:endParaRPr lang="en-GB" sz="1600" dirty="0"/>
          </a:p>
          <a:p>
            <a:pPr lvl="1"/>
            <a:r>
              <a:rPr lang="en-US" altLang="zh-CN" sz="1600" dirty="0"/>
              <a:t>…</a:t>
            </a:r>
            <a:r>
              <a:rPr lang="zh-CN" altLang="en-US" sz="1600" dirty="0"/>
              <a:t> </a:t>
            </a:r>
            <a:r>
              <a:rPr lang="en-US" altLang="zh-CN" sz="1600" dirty="0"/>
              <a:t>while</a:t>
            </a:r>
            <a:r>
              <a:rPr lang="zh-CN" altLang="en-US" sz="1600" dirty="0"/>
              <a:t> </a:t>
            </a:r>
            <a:r>
              <a:rPr lang="en-GB" altLang="zh-CN" sz="1600" dirty="0"/>
              <a:t>XXXX has the highest p</a:t>
            </a:r>
            <a:r>
              <a:rPr lang="en-US" altLang="zh-CN" sz="1600" dirty="0"/>
              <a:t>r</a:t>
            </a:r>
            <a:r>
              <a:rPr lang="en-GB" altLang="zh-CN" sz="1600" dirty="0" err="1"/>
              <a:t>oportion</a:t>
            </a:r>
            <a:r>
              <a:rPr lang="en-GB" altLang="zh-CN" sz="1600" dirty="0"/>
              <a:t> of woman</a:t>
            </a:r>
          </a:p>
          <a:p>
            <a:r>
              <a:rPr lang="en-US" altLang="zh-CN" b="1" dirty="0"/>
              <a:t>Education</a:t>
            </a:r>
            <a:r>
              <a:rPr lang="zh-CN" altLang="en-US" b="1" dirty="0"/>
              <a:t> </a:t>
            </a:r>
            <a:r>
              <a:rPr lang="en-GB" b="1" dirty="0"/>
              <a:t>and </a:t>
            </a:r>
            <a:r>
              <a:rPr lang="en-US" altLang="zh-CN" b="1" dirty="0"/>
              <a:t>Industry</a:t>
            </a:r>
            <a:endParaRPr lang="en-GB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I</a:t>
            </a:r>
            <a:r>
              <a:rPr lang="en-GB" sz="1600" dirty="0" err="1"/>
              <a:t>ndividuals</a:t>
            </a:r>
            <a:r>
              <a:rPr lang="en-GB" sz="1600" dirty="0"/>
              <a:t> working in law have the highest education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A</a:t>
            </a:r>
            <a:r>
              <a:rPr lang="en-GB" altLang="zh-CN" sz="1600" dirty="0"/>
              <a:t>s education levels increase, the salary gap gets lower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GB" altLang="zh-CN" sz="1600" dirty="0"/>
              <a:t>exception with the gender pay gap spiking with PhDs</a:t>
            </a:r>
            <a:endParaRPr lang="en-GB" dirty="0"/>
          </a:p>
          <a:p>
            <a:r>
              <a:rPr lang="en-US" altLang="zh-CN" b="1" dirty="0"/>
              <a:t>Professional</a:t>
            </a:r>
            <a:r>
              <a:rPr lang="zh-CN" altLang="en-US" b="1" dirty="0"/>
              <a:t> </a:t>
            </a:r>
            <a:r>
              <a:rPr lang="en-US" altLang="zh-CN" b="1" dirty="0"/>
              <a:t>Experience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Change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Industry</a:t>
            </a:r>
            <a:r>
              <a:rPr lang="en-GB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Salary</a:t>
            </a:r>
            <a:endParaRPr lang="en-GB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GB" altLang="zh-CN" sz="1600" dirty="0"/>
              <a:t>years of experience in the field increased, average annual salary also increased</a:t>
            </a:r>
            <a:r>
              <a:rPr lang="zh-CN" altLang="en-US" sz="1600" dirty="0"/>
              <a:t>  </a:t>
            </a:r>
            <a:endParaRPr lang="en-GB" altLang="zh-C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There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difference</a:t>
            </a:r>
            <a:r>
              <a:rPr lang="zh-CN" altLang="en-US" sz="1600" dirty="0"/>
              <a:t> </a:t>
            </a:r>
            <a:r>
              <a:rPr lang="en-GB" altLang="zh-CN" sz="1600" dirty="0"/>
              <a:t>in average salary between those that remained in the same industry and those that switched</a:t>
            </a:r>
            <a:endParaRPr lang="en-GB" dirty="0"/>
          </a:p>
          <a:p>
            <a:r>
              <a:rPr lang="en-US" altLang="zh-CN" b="1" dirty="0"/>
              <a:t>Regression</a:t>
            </a:r>
            <a:r>
              <a:rPr lang="zh-CN" altLang="en-US" b="1" dirty="0"/>
              <a:t> </a:t>
            </a:r>
            <a:r>
              <a:rPr lang="en-US" altLang="zh-CN" b="1" dirty="0"/>
              <a:t>Models</a:t>
            </a:r>
            <a:endParaRPr lang="en-GB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xxx</a:t>
            </a:r>
            <a:r>
              <a:rPr lang="zh-CN" altLang="en-US" sz="1600" dirty="0"/>
              <a:t>  </a:t>
            </a:r>
            <a:endParaRPr lang="en-GB" altLang="zh-C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/>
              <a:t>  </a:t>
            </a:r>
            <a:r>
              <a:rPr lang="en-US" altLang="zh-CN" sz="1600" dirty="0"/>
              <a:t>xxx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01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B2D30-1DA7-4A43-9507-E3C2EDE6BF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6C225-1940-2346-BA5A-192226BF6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&gt;&gt;&gt;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4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914650" y="1392072"/>
            <a:ext cx="8433613" cy="586854"/>
          </a:xfrm>
        </p:spPr>
        <p:txBody>
          <a:bodyPr wrap="square">
            <a:no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NA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NA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GB" dirty="0"/>
          </a:p>
          <a:p>
            <a:pPr marL="0" indent="0">
              <a:lnSpc>
                <a:spcPct val="80000"/>
              </a:lnSpc>
              <a:buNone/>
            </a:pPr>
            <a:endParaRPr lang="en-GB" dirty="0"/>
          </a:p>
          <a:p>
            <a:pPr marL="0" indent="0">
              <a:lnSpc>
                <a:spcPct val="80000"/>
              </a:lnSpc>
              <a:buNone/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15AB3-3588-584E-8969-192080637D82}"/>
              </a:ext>
            </a:extLst>
          </p:cNvPr>
          <p:cNvSpPr/>
          <p:nvPr/>
        </p:nvSpPr>
        <p:spPr>
          <a:xfrm>
            <a:off x="423080" y="1392071"/>
            <a:ext cx="2306471" cy="90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NA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9BCE0D-155E-C14F-BBF2-E242BDC19654}"/>
              </a:ext>
            </a:extLst>
          </p:cNvPr>
          <p:cNvSpPr/>
          <p:nvPr/>
        </p:nvSpPr>
        <p:spPr>
          <a:xfrm>
            <a:off x="423080" y="2340598"/>
            <a:ext cx="2306471" cy="90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99B5B-3E59-BC4E-B1AD-86D6D9017D18}"/>
              </a:ext>
            </a:extLst>
          </p:cNvPr>
          <p:cNvSpPr/>
          <p:nvPr/>
        </p:nvSpPr>
        <p:spPr>
          <a:xfrm>
            <a:off x="423080" y="3289125"/>
            <a:ext cx="2306471" cy="90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datatype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544658-6D42-4D42-AD0B-1CCDE087ADDE}"/>
              </a:ext>
            </a:extLst>
          </p:cNvPr>
          <p:cNvSpPr/>
          <p:nvPr/>
        </p:nvSpPr>
        <p:spPr>
          <a:xfrm>
            <a:off x="423080" y="4237652"/>
            <a:ext cx="2306471" cy="90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54738-42F1-074A-88A9-89D8353E43C6}"/>
              </a:ext>
            </a:extLst>
          </p:cNvPr>
          <p:cNvSpPr/>
          <p:nvPr/>
        </p:nvSpPr>
        <p:spPr>
          <a:xfrm>
            <a:off x="423080" y="5186177"/>
            <a:ext cx="2306471" cy="90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Unify</a:t>
            </a:r>
            <a:r>
              <a:rPr lang="zh-CN" altLang="en-US" dirty="0"/>
              <a:t> </a:t>
            </a:r>
            <a:r>
              <a:rPr lang="en-US" altLang="zh-CN" dirty="0"/>
              <a:t>currency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E84FD3B-EA28-324D-ABDC-E42512177943}"/>
              </a:ext>
            </a:extLst>
          </p:cNvPr>
          <p:cNvSpPr txBox="1">
            <a:spLocks/>
          </p:cNvSpPr>
          <p:nvPr/>
        </p:nvSpPr>
        <p:spPr>
          <a:xfrm>
            <a:off x="2914650" y="2362871"/>
            <a:ext cx="8433613" cy="920156"/>
          </a:xfrm>
          <a:prstGeom prst="rect">
            <a:avLst/>
          </a:prstGeom>
        </p:spPr>
        <p:txBody>
          <a:bodyPr vert="horz" wrap="square" lIns="0" tIns="72000" rIns="0" bIns="72000" numCol="1" spcCol="360000" rtlCol="0">
            <a:no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/>
            </a:lvl1pPr>
            <a:lvl2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2pPr>
            <a:lvl3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3pPr>
            <a:lvl4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4pPr>
            <a:lvl5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80000"/>
              </a:lnSpc>
            </a:pPr>
            <a:r>
              <a:rPr lang="en-US" altLang="zh-CN" dirty="0"/>
              <a:t>T</a:t>
            </a:r>
            <a:r>
              <a:rPr lang="en-GB" dirty="0"/>
              <a:t>here were certain data points that would have had too much leverage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removed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GB" altLang="zh-CN" dirty="0"/>
              <a:t>using z-score.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GB" altLang="zh-CN" dirty="0"/>
              <a:t> remove data out of 3 sigma</a:t>
            </a:r>
            <a:endParaRPr lang="en-GB" dirty="0"/>
          </a:p>
          <a:p>
            <a:pPr marL="0" indent="0">
              <a:lnSpc>
                <a:spcPct val="80000"/>
              </a:lnSpc>
              <a:buNone/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A9A6BFF-9EEF-4947-BDF0-A272A605134F}"/>
              </a:ext>
            </a:extLst>
          </p:cNvPr>
          <p:cNvSpPr txBox="1">
            <a:spLocks/>
          </p:cNvSpPr>
          <p:nvPr/>
        </p:nvSpPr>
        <p:spPr>
          <a:xfrm>
            <a:off x="2914650" y="3308348"/>
            <a:ext cx="8433613" cy="586854"/>
          </a:xfrm>
          <a:prstGeom prst="rect">
            <a:avLst/>
          </a:prstGeom>
        </p:spPr>
        <p:txBody>
          <a:bodyPr vert="horz" wrap="square" lIns="0" tIns="72000" rIns="0" bIns="72000" numCol="1" spcCol="360000" rtlCol="0">
            <a:no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/>
            </a:lvl1pPr>
            <a:lvl2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2pPr>
            <a:lvl3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3pPr>
            <a:lvl4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4pPr>
            <a:lvl5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80000"/>
              </a:lnSpc>
            </a:pPr>
            <a:r>
              <a:rPr lang="en-GB" dirty="0"/>
              <a:t>The large majority of explanatory variables for our target annual salary were character variables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4679DE9-C9DE-B244-8B32-A2571F5B571A}"/>
              </a:ext>
            </a:extLst>
          </p:cNvPr>
          <p:cNvSpPr txBox="1">
            <a:spLocks/>
          </p:cNvSpPr>
          <p:nvPr/>
        </p:nvSpPr>
        <p:spPr>
          <a:xfrm>
            <a:off x="2914650" y="4255267"/>
            <a:ext cx="8433613" cy="586854"/>
          </a:xfrm>
          <a:prstGeom prst="rect">
            <a:avLst/>
          </a:prstGeom>
        </p:spPr>
        <p:txBody>
          <a:bodyPr vert="horz" wrap="square" lIns="0" tIns="72000" rIns="0" bIns="72000" numCol="1" spcCol="360000" rtlCol="0">
            <a:no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/>
            </a:lvl1pPr>
            <a:lvl2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2pPr>
            <a:lvl3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3pPr>
            <a:lvl4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4pPr>
            <a:lvl5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80000"/>
              </a:lnSpc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1,000</a:t>
            </a:r>
            <a:r>
              <a:rPr lang="zh-CN" altLang="en-US" dirty="0"/>
              <a:t> </a:t>
            </a:r>
            <a:r>
              <a:rPr lang="en-US" altLang="zh-CN" dirty="0"/>
              <a:t>industries,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GB" dirty="0"/>
              <a:t>we selected only the top 25 industries reported (representing 92% of the total) </a:t>
            </a:r>
          </a:p>
          <a:p>
            <a:pPr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2641202-59F1-5245-B649-E3025E936DC4}"/>
              </a:ext>
            </a:extLst>
          </p:cNvPr>
          <p:cNvSpPr txBox="1">
            <a:spLocks/>
          </p:cNvSpPr>
          <p:nvPr/>
        </p:nvSpPr>
        <p:spPr>
          <a:xfrm>
            <a:off x="2914651" y="5147497"/>
            <a:ext cx="8433613" cy="1100113"/>
          </a:xfrm>
          <a:prstGeom prst="rect">
            <a:avLst/>
          </a:prstGeom>
        </p:spPr>
        <p:txBody>
          <a:bodyPr vert="horz" wrap="square" lIns="0" tIns="72000" rIns="0" bIns="72000" numCol="1" spcCol="360000" rtlCol="0">
            <a:no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/>
            </a:lvl1pPr>
            <a:lvl2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2pPr>
            <a:lvl3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3pPr>
            <a:lvl4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4pPr>
            <a:lvl5pPr indent="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200"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/>
              <a:t>Since data in the salary survey involved multiple currencies we wanted to convert the salaries into a uniform currency to make the analysis more representative and accurate</a:t>
            </a:r>
          </a:p>
          <a:p>
            <a:pPr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/>
              <a:t>This involved using a package called </a:t>
            </a:r>
            <a:r>
              <a:rPr lang="en-GB" b="1" dirty="0" err="1"/>
              <a:t>quantmod</a:t>
            </a:r>
            <a:r>
              <a:rPr lang="en-GB" dirty="0"/>
              <a:t> to get currency rates as of “2021-09-14” and using these rates to convert the currencies of “GBP, AUD, NZD, CAD, EUR” to USD</a:t>
            </a:r>
          </a:p>
          <a:p>
            <a:pPr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endParaRPr lang="en-GB" dirty="0"/>
          </a:p>
          <a:p>
            <a:pPr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endParaRPr lang="en-GB" dirty="0"/>
          </a:p>
          <a:p>
            <a:pPr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</a:pPr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4D041-3987-184F-A965-CE10F3CC67C8}"/>
              </a:ext>
            </a:extLst>
          </p:cNvPr>
          <p:cNvGrpSpPr/>
          <p:nvPr/>
        </p:nvGrpSpPr>
        <p:grpSpPr>
          <a:xfrm>
            <a:off x="5697712" y="2987041"/>
            <a:ext cx="6097263" cy="2685096"/>
            <a:chOff x="5697712" y="2987041"/>
            <a:chExt cx="6097263" cy="2685096"/>
          </a:xfrm>
        </p:grpSpPr>
        <p:sp>
          <p:nvSpPr>
            <p:cNvPr id="23" name="Callout_Bent">
              <a:extLst>
                <a:ext uri="{FF2B5EF4-FFF2-40B4-BE49-F238E27FC236}">
                  <a16:creationId xmlns:a16="http://schemas.microsoft.com/office/drawing/2014/main" id="{E90701E2-CA7D-1645-9DF8-2AD02BD10E2A}"/>
                </a:ext>
              </a:extLst>
            </p:cNvPr>
            <p:cNvSpPr/>
            <p:nvPr/>
          </p:nvSpPr>
          <p:spPr>
            <a:xfrm>
              <a:off x="5697712" y="2987041"/>
              <a:ext cx="6097263" cy="2175240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6462" tIns="66462" rIns="66462" bIns="664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i="1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7C95A0-0D96-074C-8502-9BD366E3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778" y="3015617"/>
              <a:ext cx="6042142" cy="21125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" name="Callout_Bent">
              <a:extLst>
                <a:ext uri="{FF2B5EF4-FFF2-40B4-BE49-F238E27FC236}">
                  <a16:creationId xmlns:a16="http://schemas.microsoft.com/office/drawing/2014/main" id="{9DEB2026-F30C-D84F-A6DA-08CB4AD4980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40113" y="4565906"/>
              <a:ext cx="509857" cy="1702606"/>
            </a:xfrm>
            <a:prstGeom prst="bentConnector2">
              <a:avLst/>
            </a:prstGeom>
            <a:solidFill>
              <a:schemeClr val="bg1"/>
            </a:solidFill>
            <a:ln>
              <a:solidFill>
                <a:srgbClr val="FFC000"/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381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B2D30-1DA7-4A43-9507-E3C2EDE6BF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Explorative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6C225-1940-2346-BA5A-192226BF6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&gt;&gt;&gt;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rgbClr val="001E61"/>
                </a:solidFill>
              </a:rPr>
              <a:t>First, we want to see the distribution of salary in the sample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GB" dirty="0"/>
              <a:t>We also created a </a:t>
            </a:r>
            <a:r>
              <a:rPr lang="en-GB" b="1" dirty="0" err="1"/>
              <a:t>log_salary</a:t>
            </a:r>
            <a:r>
              <a:rPr lang="en-GB" b="1" dirty="0"/>
              <a:t> </a:t>
            </a:r>
            <a:r>
              <a:rPr lang="en-GB" dirty="0"/>
              <a:t>variable to help aid in the visualizations of the salary distribution</a:t>
            </a:r>
            <a:endParaRPr lang="en-US" altLang="zh-CN" b="1" i="1" dirty="0"/>
          </a:p>
          <a:p>
            <a:endParaRPr lang="en-US" altLang="zh-CN" b="1" i="1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The salary distribution is extremely right skewed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</a:t>
            </a:r>
            <a:r>
              <a:rPr lang="en-US" altLang="zh-CN" dirty="0"/>
              <a:t>D</a:t>
            </a:r>
            <a:r>
              <a:rPr lang="en-US" dirty="0"/>
              <a:t>istribution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Density plot for salary and </a:t>
            </a:r>
            <a:r>
              <a:rPr lang="en-US" dirty="0" err="1"/>
              <a:t>log</a:t>
            </a:r>
            <a:r>
              <a:rPr lang="en-US" altLang="zh-CN" dirty="0" err="1"/>
              <a:t>_</a:t>
            </a:r>
            <a:r>
              <a:rPr lang="en-US" dirty="0" err="1"/>
              <a:t>salary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76FC85-4567-9F46-B0B8-8A41AD8C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376646"/>
            <a:ext cx="5631428" cy="4693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C35514-F1B5-0D48-AC21-438475EE079E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ouse_Arrow">
            <a:extLst>
              <a:ext uri="{FF2B5EF4-FFF2-40B4-BE49-F238E27FC236}">
                <a16:creationId xmlns:a16="http://schemas.microsoft.com/office/drawing/2014/main" id="{3557308A-E8E7-D44D-9A0F-6D67323B52AA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57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We want to know the industry distribution in the sample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industries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accounts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c. 92% of total respond</a:t>
            </a:r>
            <a:r>
              <a:rPr lang="en-US" altLang="zh-CN" dirty="0"/>
              <a:t>ents</a:t>
            </a:r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Computing &amp; tech is the top-chosen industry among respondents, followed by Education and Non-profit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This indicate that the sample might include more respondents from industries have higher exposure to tech and internet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dirty="0"/>
              <a:t>Bar chart for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respondents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top 25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95A32-8BD7-D346-952B-2DA2F3DA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0" y="1406037"/>
            <a:ext cx="5450279" cy="4759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89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We are interested in the type of industries with top salary for man and woman</a:t>
            </a:r>
            <a:endParaRPr lang="en-GB" altLang="zh-CN" dirty="0"/>
          </a:p>
          <a:p>
            <a:endParaRPr lang="en-US" altLang="zh-CN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For both man and woman, the top earning industries are alike (Law, Computing or Tech, Business or Consulting)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Respondents from Law, </a:t>
            </a:r>
            <a:r>
              <a:rPr lang="en-US" altLang="zh-CN" dirty="0" err="1"/>
              <a:t>Govenment</a:t>
            </a:r>
            <a:r>
              <a:rPr lang="en-US" altLang="zh-CN" dirty="0"/>
              <a:t> and Education tends to have higher education level compared to the rest, reflecting the academic/professional requirements of these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The difference between the salary within sales and accounting, banking &amp; finance is likely due to the subdivisions chosen based on gender nature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(1/2)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dirty="0"/>
              <a:t>Bar chart for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woman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industry,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7F750D-BFED-8C40-A66D-95843AF959A9}"/>
              </a:ext>
            </a:extLst>
          </p:cNvPr>
          <p:cNvGrpSpPr/>
          <p:nvPr/>
        </p:nvGrpSpPr>
        <p:grpSpPr>
          <a:xfrm>
            <a:off x="1581533" y="1373933"/>
            <a:ext cx="3781167" cy="4708973"/>
            <a:chOff x="1637500" y="1360755"/>
            <a:chExt cx="3427589" cy="4570118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D37C0FB8-B305-B646-97DF-3F7093D5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500" y="3645814"/>
              <a:ext cx="3427589" cy="2285059"/>
            </a:xfrm>
            <a:prstGeom prst="rect">
              <a:avLst/>
            </a:prstGeom>
          </p:spPr>
        </p:pic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09F9964-EBCC-5840-AA56-6E39B59F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500" y="1360755"/>
              <a:ext cx="3427589" cy="2285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34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DC039-383F-7D48-AEE7-B2F23F07D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1268413"/>
            <a:ext cx="4114800" cy="48974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We are also interested in the salary difference between man and woman within the same industry</a:t>
            </a:r>
            <a:endParaRPr lang="en-US" altLang="zh-CN" sz="100" b="1" i="1" u="sng" dirty="0"/>
          </a:p>
          <a:p>
            <a:r>
              <a:rPr lang="en-US" altLang="zh-CN" b="1" i="1" u="sng" dirty="0"/>
              <a:t>Key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Takeaways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Man has a higher average salary than woman in most of the industries, with Law being the most significant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Woman has higher average salary in Art &amp; Design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The proportion of male within computing or tech is significantly higher than that within other industries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The proportion of male is also higher in labor-intensive industries such as transport, engineering, utilities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capped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40%,</a:t>
            </a:r>
            <a:r>
              <a:rPr lang="zh-CN" altLang="en-US" dirty="0"/>
              <a:t> </a:t>
            </a:r>
            <a:r>
              <a:rPr lang="en-US" altLang="zh-CN" dirty="0"/>
              <a:t>revealing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AD8C5-6CA5-1746-AD2A-F5EA82D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C29F0-B8E7-1746-B8D7-3EBBE79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A6E0-ACB3-C744-814F-68814E5220CF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A6E4CE-5362-8940-822E-9B02799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(2/2)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B12306-8D81-5141-9BA7-86E063808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788272"/>
            <a:ext cx="10366692" cy="365125"/>
          </a:xfrm>
        </p:spPr>
        <p:txBody>
          <a:bodyPr/>
          <a:lstStyle/>
          <a:p>
            <a:r>
              <a:rPr lang="en-US" dirty="0"/>
              <a:t>Bar chart for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woman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industry,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sex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EA627-F641-2649-86D5-8E99B2343E07}"/>
              </a:ext>
            </a:extLst>
          </p:cNvPr>
          <p:cNvSpPr/>
          <p:nvPr/>
        </p:nvSpPr>
        <p:spPr>
          <a:xfrm>
            <a:off x="502853" y="1268413"/>
            <a:ext cx="5848215" cy="489743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use_Arrow">
            <a:extLst>
              <a:ext uri="{FF2B5EF4-FFF2-40B4-BE49-F238E27FC236}">
                <a16:creationId xmlns:a16="http://schemas.microsoft.com/office/drawing/2014/main" id="{5DD993A6-8C18-E149-832B-12FD42E65B8F}"/>
              </a:ext>
            </a:extLst>
          </p:cNvPr>
          <p:cNvSpPr/>
          <p:nvPr/>
        </p:nvSpPr>
        <p:spPr>
          <a:xfrm>
            <a:off x="6645930" y="2052036"/>
            <a:ext cx="298208" cy="2810893"/>
          </a:xfrm>
          <a:custGeom>
            <a:avLst/>
            <a:gdLst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780423"/>
              <a:gd name="connsiteY0" fmla="*/ 0 h 2535381"/>
              <a:gd name="connsiteX1" fmla="*/ 581891 w 780423"/>
              <a:gd name="connsiteY1" fmla="*/ 1280160 h 2535381"/>
              <a:gd name="connsiteX2" fmla="*/ 0 w 780423"/>
              <a:gd name="connsiteY2" fmla="*/ 2535381 h 2535381"/>
              <a:gd name="connsiteX0" fmla="*/ 8313 w 778965"/>
              <a:gd name="connsiteY0" fmla="*/ 0 h 2535381"/>
              <a:gd name="connsiteX1" fmla="*/ 581891 w 778965"/>
              <a:gd name="connsiteY1" fmla="*/ 1280160 h 2535381"/>
              <a:gd name="connsiteX2" fmla="*/ 0 w 778965"/>
              <a:gd name="connsiteY2" fmla="*/ 2535381 h 2535381"/>
              <a:gd name="connsiteX0" fmla="*/ 8313 w 581895"/>
              <a:gd name="connsiteY0" fmla="*/ 0 h 2535381"/>
              <a:gd name="connsiteX1" fmla="*/ 581891 w 581895"/>
              <a:gd name="connsiteY1" fmla="*/ 1280160 h 2535381"/>
              <a:gd name="connsiteX2" fmla="*/ 0 w 581895"/>
              <a:gd name="connsiteY2" fmla="*/ 2535381 h 2535381"/>
              <a:gd name="connsiteX0" fmla="*/ 8313 w 581895"/>
              <a:gd name="connsiteY0" fmla="*/ 0 h 2535430"/>
              <a:gd name="connsiteX1" fmla="*/ 581891 w 581895"/>
              <a:gd name="connsiteY1" fmla="*/ 1280160 h 2535430"/>
              <a:gd name="connsiteX2" fmla="*/ 0 w 581895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  <a:gd name="connsiteX0" fmla="*/ 8313 w 581893"/>
              <a:gd name="connsiteY0" fmla="*/ 0 h 2535430"/>
              <a:gd name="connsiteX1" fmla="*/ 581891 w 581893"/>
              <a:gd name="connsiteY1" fmla="*/ 1280160 h 2535430"/>
              <a:gd name="connsiteX2" fmla="*/ 0 w 581893"/>
              <a:gd name="connsiteY2" fmla="*/ 2535381 h 253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3" h="2535430">
                <a:moveTo>
                  <a:pt x="8313" y="0"/>
                </a:moveTo>
                <a:cubicBezTo>
                  <a:pt x="10044" y="3348"/>
                  <a:pt x="583276" y="1279584"/>
                  <a:pt x="581891" y="1280160"/>
                </a:cubicBezTo>
                <a:cubicBezTo>
                  <a:pt x="580506" y="1280736"/>
                  <a:pt x="4503" y="2544502"/>
                  <a:pt x="0" y="2535381"/>
                </a:cubicBezTo>
              </a:path>
            </a:pathLst>
          </a:cu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6076544-A03D-1C42-B04E-B3C7F5B5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17" y="1782725"/>
            <a:ext cx="5593147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43.27_PPT_16-9_v13" id="{7118C384-4A8B-4BD3-BFBA-B4C63146734D}" vid="{50FC1767-F280-4BC0-A9B6-2C1071DF42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2109</TotalTime>
  <Words>1508</Words>
  <Application>Microsoft Macintosh PowerPoint</Application>
  <PresentationFormat>Widescreen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Office Theme</vt:lpstr>
      <vt:lpstr>Salary Analysis based on Ask A Manager Dataset</vt:lpstr>
      <vt:lpstr>Executive Summary</vt:lpstr>
      <vt:lpstr>PowerPoint Presentation</vt:lpstr>
      <vt:lpstr>Five steps in data cleaning</vt:lpstr>
      <vt:lpstr>PowerPoint Presentation</vt:lpstr>
      <vt:lpstr>Salary Distribution</vt:lpstr>
      <vt:lpstr>Industry Distribution</vt:lpstr>
      <vt:lpstr>Gender and Salary (1/2)</vt:lpstr>
      <vt:lpstr>Gender and Salary (2/2)</vt:lpstr>
      <vt:lpstr>Education and Salary</vt:lpstr>
      <vt:lpstr>Race and Salary</vt:lpstr>
      <vt:lpstr>Age and Salary</vt:lpstr>
      <vt:lpstr>Geography and Salary</vt:lpstr>
      <vt:lpstr>Switching Industry and Salary</vt:lpstr>
      <vt:lpstr>PowerPoint Presentation</vt:lpstr>
      <vt:lpstr>Gender and Education</vt:lpstr>
      <vt:lpstr>Race and Education</vt:lpstr>
      <vt:lpstr>PowerPoint Presentation</vt:lpstr>
      <vt:lpstr>PowerPoint Presentation</vt:lpstr>
    </vt:vector>
  </TitlesOfParts>
  <Company>London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McConnell</dc:creator>
  <cp:lastModifiedBy>huang xuejing</cp:lastModifiedBy>
  <cp:revision>5</cp:revision>
  <dcterms:created xsi:type="dcterms:W3CDTF">2021-05-13T08:23:41Z</dcterms:created>
  <dcterms:modified xsi:type="dcterms:W3CDTF">2021-09-21T10:28:24Z</dcterms:modified>
</cp:coreProperties>
</file>